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18"/>
  </p:notesMasterIdLst>
  <p:handoutMasterIdLst>
    <p:handoutMasterId r:id="rId19"/>
  </p:handoutMasterIdLst>
  <p:sldIdLst>
    <p:sldId id="278" r:id="rId5"/>
    <p:sldId id="282" r:id="rId6"/>
    <p:sldId id="27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5388" autoAdjust="0"/>
  </p:normalViewPr>
  <p:slideViewPr>
    <p:cSldViewPr snapToGrid="0">
      <p:cViewPr varScale="1">
        <p:scale>
          <a:sx n="93" d="100"/>
          <a:sy n="93" d="100"/>
        </p:scale>
        <p:origin x="92" y="20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1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98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6962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7534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944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98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858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94578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918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320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8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2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38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76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13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8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03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413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54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2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665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298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805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604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332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654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280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annacultur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4E49A23-C030-43E3-A98A-661AADA9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3A1CE58B-3608-4356-ABA6-BA2B8D667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0821" y="3589867"/>
            <a:ext cx="9786780" cy="2177879"/>
          </a:xfrm>
          <a:prstGeom prst="parallelogram">
            <a:avLst>
              <a:gd name="adj" fmla="val 14777"/>
            </a:avLst>
          </a:prstGeom>
          <a:solidFill>
            <a:srgbClr val="000000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C054C4-AC05-411F-9977-90E62AB5B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FBA5FE-0B31-4226-9410-6570151A0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A78478A-BCCB-4222-A54F-BF0BED7A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C4CAB0D5-9D3F-4E31-82C4-12F522FF4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4FF26268-0832-4EDC-944E-D8F43817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916" y="35108"/>
            <a:ext cx="9139603" cy="4472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Take the Canna-Journey from Seed-to-Sale!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6C7E3950-7D96-41D2-95C1-620549778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E2EAE155-E943-4AB7-8539-7EDCC30E7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B10D4DAD-5C5F-439B-9CB7-198BA32AF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id="{9E62F8C4-0F5D-462B-B564-B356ACD9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C666F1-E2F9-34EB-5F54-7E1812584295}"/>
              </a:ext>
            </a:extLst>
          </p:cNvPr>
          <p:cNvSpPr txBox="1"/>
          <p:nvPr/>
        </p:nvSpPr>
        <p:spPr>
          <a:xfrm>
            <a:off x="1689036" y="3521599"/>
            <a:ext cx="97594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April 17</a:t>
            </a:r>
            <a:r>
              <a:rPr lang="en-US" sz="400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– 20</a:t>
            </a:r>
            <a:r>
              <a:rPr lang="en-US" sz="400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Carambola Beach Resort, St. Croix 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Register Now to Attend! </a:t>
            </a:r>
          </a:p>
          <a:p>
            <a:pPr algn="ctr"/>
            <a:r>
              <a:rPr lang="en-US" sz="2000" dirty="0">
                <a:solidFill>
                  <a:schemeClr val="accent3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www.vicannaculture.com</a:t>
            </a:r>
            <a:r>
              <a:rPr lang="en-US" sz="20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76" name="Title 3">
            <a:extLst>
              <a:ext uri="{FF2B5EF4-FFF2-40B4-BE49-F238E27FC236}">
                <a16:creationId xmlns:a16="http://schemas.microsoft.com/office/drawing/2014/main" id="{7AE2C17C-01DC-1B66-3B6A-2903E3342D38}"/>
              </a:ext>
            </a:extLst>
          </p:cNvPr>
          <p:cNvSpPr txBox="1">
            <a:spLocks/>
          </p:cNvSpPr>
          <p:nvPr/>
        </p:nvSpPr>
        <p:spPr>
          <a:xfrm>
            <a:off x="3111468" y="2252861"/>
            <a:ext cx="9139603" cy="124411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3000" b="1" dirty="0">
                <a:solidFill>
                  <a:schemeClr val="tx1"/>
                </a:solidFill>
              </a:rPr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FBE3BEB-E5D7-84E4-464B-5CB4DE5AC0C0}"/>
              </a:ext>
            </a:extLst>
          </p:cNvPr>
          <p:cNvSpPr txBox="1"/>
          <p:nvPr/>
        </p:nvSpPr>
        <p:spPr>
          <a:xfrm>
            <a:off x="545487" y="5735825"/>
            <a:ext cx="8825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Navigate Legal and Regulatory Challenges from legal experts. </a:t>
            </a:r>
          </a:p>
          <a:p>
            <a:r>
              <a:rPr lang="en-US" b="1" dirty="0"/>
              <a:t>Explore your canna-business options!</a:t>
            </a:r>
          </a:p>
          <a:p>
            <a:r>
              <a:rPr lang="en-US" b="1" dirty="0"/>
              <a:t>Learn about available Ancillary Business Opportunities!</a:t>
            </a:r>
          </a:p>
          <a:p>
            <a:r>
              <a:rPr lang="en-US" b="1" dirty="0"/>
              <a:t>Business planning and strategy sessions.</a:t>
            </a:r>
          </a:p>
          <a:p>
            <a:endParaRPr lang="en-US" b="1" dirty="0"/>
          </a:p>
        </p:txBody>
      </p:sp>
      <p:pic>
        <p:nvPicPr>
          <p:cNvPr id="15" name="Picture Placeholder 14" descr="A logo on a black background&#10;&#10;Description automatically generated">
            <a:extLst>
              <a:ext uri="{FF2B5EF4-FFF2-40B4-BE49-F238E27FC236}">
                <a16:creationId xmlns:a16="http://schemas.microsoft.com/office/drawing/2014/main" id="{82A02332-BB6B-E4E6-DFDD-5E6958B449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30479" r="22758" b="30773"/>
          <a:stretch/>
        </p:blipFill>
        <p:spPr>
          <a:xfrm>
            <a:off x="618690" y="29943"/>
            <a:ext cx="3602675" cy="2037915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7A7A0B-D95B-4286-6E89-DB18A9C039C1}"/>
              </a:ext>
            </a:extLst>
          </p:cNvPr>
          <p:cNvSpPr txBox="1"/>
          <p:nvPr/>
        </p:nvSpPr>
        <p:spPr>
          <a:xfrm>
            <a:off x="3611727" y="526383"/>
            <a:ext cx="66796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Network with Industry Experts. 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Witness live Grow Demonstrations. 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Complimentary Lunch. 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Participate in Panel Discussions. 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Gather needed information from Expert Talks. 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Meet with  Exhibitors in-house. 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Develop your business with help from Presenters. 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Seek advise with on-site coaching.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Gain insights from healthcare professionals.</a:t>
            </a:r>
          </a:p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Learn the 6P’s of Passionate Brand Building.  </a:t>
            </a:r>
          </a:p>
        </p:txBody>
      </p:sp>
      <p:pic>
        <p:nvPicPr>
          <p:cNvPr id="18" name="Picture 17" descr="A logo for a resort&#10;&#10;Description automatically generated">
            <a:extLst>
              <a:ext uri="{FF2B5EF4-FFF2-40B4-BE49-F238E27FC236}">
                <a16:creationId xmlns:a16="http://schemas.microsoft.com/office/drawing/2014/main" id="{CA3723DE-684D-C26D-B186-5B240A12B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5" y="3938673"/>
            <a:ext cx="1331033" cy="133103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t">
            <a:noAutofit/>
          </a:bodyPr>
          <a:lstStyle/>
          <a:p>
            <a:r>
              <a:rPr lang="en-US" dirty="0"/>
              <a:t>Dynamic delivery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Learn to infuse energy into your delivery to leave a lasting impression</a:t>
            </a:r>
          </a:p>
          <a:p>
            <a:r>
              <a:rPr lang="en-US" dirty="0"/>
              <a:t>One of the goals of effective communication is to motivate your audience</a:t>
            </a:r>
          </a:p>
        </p:txBody>
      </p:sp>
      <p:graphicFrame>
        <p:nvGraphicFramePr>
          <p:cNvPr id="16" name="Table Placeholder 2">
            <a:extLst>
              <a:ext uri="{FF2B5EF4-FFF2-40B4-BE49-F238E27FC236}">
                <a16:creationId xmlns:a16="http://schemas.microsoft.com/office/drawing/2014/main" id="{1904F965-D30E-5A83-B17B-7D030326E77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95063446"/>
              </p:ext>
            </p:extLst>
          </p:nvPr>
        </p:nvGraphicFramePr>
        <p:xfrm>
          <a:off x="4048125" y="1917700"/>
          <a:ext cx="7601960" cy="42976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37704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93297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258069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69277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Metric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Measurement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Target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Actual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Audience attendance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# of attendees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150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120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Engagement duration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Minutes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60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75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Q&amp;A interaction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# of questions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10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15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Positive feedback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90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95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951294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Rate of information retention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80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85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lIns="0">
            <a:normAutofit/>
          </a:bodyPr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noFill/>
        </p:spPr>
        <p:txBody>
          <a:bodyPr lIns="0">
            <a:normAutofit/>
          </a:bodyPr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</p:spTree>
    <p:extLst>
      <p:ext uri="{BB962C8B-B14F-4D97-AF65-F5344CB8AC3E}">
        <p14:creationId xmlns:p14="http://schemas.microsoft.com/office/powerpoint/2010/main" val="11866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 dirty="0"/>
              <a:t>Speaking engagement metrics</a:t>
            </a:r>
          </a:p>
        </p:txBody>
      </p:sp>
      <p:graphicFrame>
        <p:nvGraphicFramePr>
          <p:cNvPr id="13" name="Table Placeholder 3">
            <a:extLst>
              <a:ext uri="{FF2B5EF4-FFF2-40B4-BE49-F238E27FC236}">
                <a16:creationId xmlns:a16="http://schemas.microsoft.com/office/drawing/2014/main" id="{24F0E16C-0C56-89A4-2FE9-7D5EBE3963C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7261769"/>
              </p:ext>
            </p:extLst>
          </p:nvPr>
        </p:nvGraphicFramePr>
        <p:xfrm>
          <a:off x="550863" y="1917700"/>
          <a:ext cx="11090275" cy="42973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32713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3391382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1851949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814232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Impact factor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Measurement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Target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Achieved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Audience interaction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85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88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Knowledge retention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75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80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Post-presentation surveys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Average rating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4.2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4.5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Referral rate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10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12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Collaboration opportunities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# of opportunities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8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10</a:t>
                      </a:r>
                      <a:endParaRPr lang="en-US" b="0" i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6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Brita Tamm</a:t>
            </a:r>
          </a:p>
          <a:p>
            <a:r>
              <a:rPr lang="en-US" dirty="0"/>
              <a:t>502-555-0152</a:t>
            </a:r>
          </a:p>
          <a:p>
            <a:r>
              <a:rPr lang="en-US" dirty="0"/>
              <a:t>brita@firstupconsultants.com</a:t>
            </a:r>
          </a:p>
          <a:p>
            <a:r>
              <a:rPr lang="en-US" dirty="0"/>
              <a:t>www.firstupconsultants.com</a:t>
            </a:r>
          </a:p>
        </p:txBody>
      </p:sp>
      <p:pic>
        <p:nvPicPr>
          <p:cNvPr id="25" name="Picture Placeholder 24" descr="A close-up of a network">
            <a:extLst>
              <a:ext uri="{FF2B5EF4-FFF2-40B4-BE49-F238E27FC236}">
                <a16:creationId xmlns:a16="http://schemas.microsoft.com/office/drawing/2014/main" id="{41A1C574-72C6-642F-E4D2-FF0C993AE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/>
      </p:pic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Building confidence</a:t>
            </a:r>
          </a:p>
          <a:p>
            <a:r>
              <a:rPr lang="en-US" dirty="0"/>
              <a:t>Engaging the audience</a:t>
            </a:r>
          </a:p>
          <a:p>
            <a:r>
              <a:rPr lang="en-US" dirty="0"/>
              <a:t>Visual aids</a:t>
            </a:r>
          </a:p>
          <a:p>
            <a:r>
              <a:rPr lang="en-US" dirty="0"/>
              <a:t>Final tips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Overcoming nervousness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71" y="3505200"/>
            <a:ext cx="3526889" cy="2352356"/>
          </a:xfrm>
          <a:noFill/>
        </p:spPr>
        <p:txBody>
          <a:bodyPr/>
          <a:lstStyle/>
          <a:p>
            <a:r>
              <a:rPr lang="en-US" dirty="0"/>
              <a:t>Confidence-building strategies</a:t>
            </a:r>
          </a:p>
        </p:txBody>
      </p:sp>
      <p:pic>
        <p:nvPicPr>
          <p:cNvPr id="7" name="Picture Placeholder 17" descr="A person drawing on a white board">
            <a:extLst>
              <a:ext uri="{FF2B5EF4-FFF2-40B4-BE49-F238E27FC236}">
                <a16:creationId xmlns:a16="http://schemas.microsoft.com/office/drawing/2014/main" id="{58104626-8F66-9575-5E49-2907EACF1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38859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eye contact with your audience to create a sense of intimacy and involvement</a:t>
            </a:r>
          </a:p>
          <a:p>
            <a:r>
              <a:rPr lang="en-US" dirty="0"/>
              <a:t>Weave relatable stories into your presentation using narratives that make your message memorable and impactful</a:t>
            </a:r>
          </a:p>
          <a:p>
            <a:r>
              <a:rPr lang="en-US" dirty="0"/>
              <a:t>Encourage questions and provide thoughtful responses to enhance audience participation</a:t>
            </a:r>
          </a:p>
          <a:p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Data Points Digital background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Selecting visual aids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50744F-A4B6-FD90-F6DA-4EF9A192E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5551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Effective body language enhances your message, 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</p:spTree>
    <p:extLst>
      <p:ext uri="{BB962C8B-B14F-4D97-AF65-F5344CB8AC3E}">
        <p14:creationId xmlns:p14="http://schemas.microsoft.com/office/powerpoint/2010/main" val="2330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Q&amp;A sessions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Know your material in advance</a:t>
            </a:r>
          </a:p>
          <a:p>
            <a:pPr lvl="1"/>
            <a:r>
              <a:rPr lang="en-US" dirty="0"/>
              <a:t>Anticipate common questions</a:t>
            </a:r>
          </a:p>
          <a:p>
            <a:pPr lvl="1"/>
            <a:r>
              <a:rPr lang="en-US" dirty="0"/>
              <a:t>Rehearse your responses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</p:spTree>
    <p:extLst>
      <p:ext uri="{BB962C8B-B14F-4D97-AF65-F5344CB8AC3E}">
        <p14:creationId xmlns:p14="http://schemas.microsoft.com/office/powerpoint/2010/main" val="335346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06B59-80B8-CEED-0BCA-BC3F80A85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C2F317-81E4-3678-2FF2-495B3A95470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C6D33A-37B7-D2C4-2C1C-6D5253D0D48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8145A95-72C3-9BFC-32D2-908F235E38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r>
              <a:rPr lang="en-US" dirty="0"/>
              <a:t>Speaking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r>
              <a:rPr lang="en-US" dirty="0"/>
              <a:t>Effectively communicating involves not only delivering a message but also resonating with the experiences, values, and emotions of those listening</a:t>
            </a:r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A7019768-5E2A-F9D1-62D6-EC7C5F0BB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/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4A7DC2-42C3-FDDF-02BF-9598D75A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8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1381</TotalTime>
  <Words>527</Words>
  <Application>Microsoft Office PowerPoint</Application>
  <PresentationFormat>Widescreen</PresentationFormat>
  <Paragraphs>136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Trebuchet MS</vt:lpstr>
      <vt:lpstr>Wingdings 3</vt:lpstr>
      <vt:lpstr>Facet</vt:lpstr>
      <vt:lpstr>Take the Canna-Journey from Seed-to-Sale!</vt:lpstr>
      <vt:lpstr>Agenda</vt:lpstr>
      <vt:lpstr>The power of communication</vt:lpstr>
      <vt:lpstr>Overcoming nervousness</vt:lpstr>
      <vt:lpstr>Engaging the audience</vt:lpstr>
      <vt:lpstr>Selecting visual aids</vt:lpstr>
      <vt:lpstr>Effective delivery techniques</vt:lpstr>
      <vt:lpstr>Navigating Q&amp;A sessions</vt:lpstr>
      <vt:lpstr>Speaking impact</vt:lpstr>
      <vt:lpstr>Dynamic delivery</vt:lpstr>
      <vt:lpstr>Final tips &amp; takeaways</vt:lpstr>
      <vt:lpstr>Speaking engagement metrics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Irving Julien</dc:creator>
  <cp:lastModifiedBy>Irving Julien</cp:lastModifiedBy>
  <cp:revision>28</cp:revision>
  <dcterms:created xsi:type="dcterms:W3CDTF">2024-03-27T13:15:13Z</dcterms:created>
  <dcterms:modified xsi:type="dcterms:W3CDTF">2024-03-28T14:55:19Z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